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8" d="100"/>
          <a:sy n="38" d="100"/>
        </p:scale>
        <p:origin x="-75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8E24D644-A4AC-4B47-9DAF-B2656CE1B3DA}" type="datetimeFigureOut">
              <a:rPr lang="ar-IQ" smtClean="0"/>
              <a:t>27/04/1440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F326F7-8F42-47D2-8041-1BDDC628DD99}" type="slidenum">
              <a:rPr lang="ar-IQ" smtClean="0"/>
              <a:t>‹#›</a:t>
            </a:fld>
            <a:endParaRPr lang="ar-IQ"/>
          </a:p>
        </p:txBody>
      </p:sp>
    </p:spTree>
    <p:extLst>
      <p:ext uri="{BB962C8B-B14F-4D97-AF65-F5344CB8AC3E}">
        <p14:creationId xmlns:p14="http://schemas.microsoft.com/office/powerpoint/2010/main" val="544052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E24D644-A4AC-4B47-9DAF-B2656CE1B3DA}" type="datetimeFigureOut">
              <a:rPr lang="ar-IQ" smtClean="0"/>
              <a:t>27/04/1440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F326F7-8F42-47D2-8041-1BDDC628DD99}" type="slidenum">
              <a:rPr lang="ar-IQ" smtClean="0"/>
              <a:t>‹#›</a:t>
            </a:fld>
            <a:endParaRPr lang="ar-IQ"/>
          </a:p>
        </p:txBody>
      </p:sp>
    </p:spTree>
    <p:extLst>
      <p:ext uri="{BB962C8B-B14F-4D97-AF65-F5344CB8AC3E}">
        <p14:creationId xmlns:p14="http://schemas.microsoft.com/office/powerpoint/2010/main" val="56907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E24D644-A4AC-4B47-9DAF-B2656CE1B3DA}" type="datetimeFigureOut">
              <a:rPr lang="ar-IQ" smtClean="0"/>
              <a:t>27/04/1440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F326F7-8F42-47D2-8041-1BDDC628DD99}" type="slidenum">
              <a:rPr lang="ar-IQ" smtClean="0"/>
              <a:t>‹#›</a:t>
            </a:fld>
            <a:endParaRPr lang="ar-IQ"/>
          </a:p>
        </p:txBody>
      </p:sp>
    </p:spTree>
    <p:extLst>
      <p:ext uri="{BB962C8B-B14F-4D97-AF65-F5344CB8AC3E}">
        <p14:creationId xmlns:p14="http://schemas.microsoft.com/office/powerpoint/2010/main" val="1160183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E24D644-A4AC-4B47-9DAF-B2656CE1B3DA}" type="datetimeFigureOut">
              <a:rPr lang="ar-IQ" smtClean="0"/>
              <a:t>27/04/1440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F326F7-8F42-47D2-8041-1BDDC628DD99}" type="slidenum">
              <a:rPr lang="ar-IQ" smtClean="0"/>
              <a:t>‹#›</a:t>
            </a:fld>
            <a:endParaRPr lang="ar-IQ"/>
          </a:p>
        </p:txBody>
      </p:sp>
    </p:spTree>
    <p:extLst>
      <p:ext uri="{BB962C8B-B14F-4D97-AF65-F5344CB8AC3E}">
        <p14:creationId xmlns:p14="http://schemas.microsoft.com/office/powerpoint/2010/main" val="3794322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24D644-A4AC-4B47-9DAF-B2656CE1B3DA}" type="datetimeFigureOut">
              <a:rPr lang="ar-IQ" smtClean="0"/>
              <a:t>27/04/1440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F326F7-8F42-47D2-8041-1BDDC628DD99}" type="slidenum">
              <a:rPr lang="ar-IQ" smtClean="0"/>
              <a:t>‹#›</a:t>
            </a:fld>
            <a:endParaRPr lang="ar-IQ"/>
          </a:p>
        </p:txBody>
      </p:sp>
    </p:spTree>
    <p:extLst>
      <p:ext uri="{BB962C8B-B14F-4D97-AF65-F5344CB8AC3E}">
        <p14:creationId xmlns:p14="http://schemas.microsoft.com/office/powerpoint/2010/main" val="1649555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8E24D644-A4AC-4B47-9DAF-B2656CE1B3DA}" type="datetimeFigureOut">
              <a:rPr lang="ar-IQ" smtClean="0"/>
              <a:t>27/04/1440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BF326F7-8F42-47D2-8041-1BDDC628DD99}" type="slidenum">
              <a:rPr lang="ar-IQ" smtClean="0"/>
              <a:t>‹#›</a:t>
            </a:fld>
            <a:endParaRPr lang="ar-IQ"/>
          </a:p>
        </p:txBody>
      </p:sp>
    </p:spTree>
    <p:extLst>
      <p:ext uri="{BB962C8B-B14F-4D97-AF65-F5344CB8AC3E}">
        <p14:creationId xmlns:p14="http://schemas.microsoft.com/office/powerpoint/2010/main" val="3981518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8E24D644-A4AC-4B47-9DAF-B2656CE1B3DA}" type="datetimeFigureOut">
              <a:rPr lang="ar-IQ" smtClean="0"/>
              <a:t>27/04/1440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BF326F7-8F42-47D2-8041-1BDDC628DD99}" type="slidenum">
              <a:rPr lang="ar-IQ" smtClean="0"/>
              <a:t>‹#›</a:t>
            </a:fld>
            <a:endParaRPr lang="ar-IQ"/>
          </a:p>
        </p:txBody>
      </p:sp>
    </p:spTree>
    <p:extLst>
      <p:ext uri="{BB962C8B-B14F-4D97-AF65-F5344CB8AC3E}">
        <p14:creationId xmlns:p14="http://schemas.microsoft.com/office/powerpoint/2010/main" val="2906152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8E24D644-A4AC-4B47-9DAF-B2656CE1B3DA}" type="datetimeFigureOut">
              <a:rPr lang="ar-IQ" smtClean="0"/>
              <a:t>27/04/1440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BF326F7-8F42-47D2-8041-1BDDC628DD99}" type="slidenum">
              <a:rPr lang="ar-IQ" smtClean="0"/>
              <a:t>‹#›</a:t>
            </a:fld>
            <a:endParaRPr lang="ar-IQ"/>
          </a:p>
        </p:txBody>
      </p:sp>
    </p:spTree>
    <p:extLst>
      <p:ext uri="{BB962C8B-B14F-4D97-AF65-F5344CB8AC3E}">
        <p14:creationId xmlns:p14="http://schemas.microsoft.com/office/powerpoint/2010/main" val="3717108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24D644-A4AC-4B47-9DAF-B2656CE1B3DA}" type="datetimeFigureOut">
              <a:rPr lang="ar-IQ" smtClean="0"/>
              <a:t>27/04/1440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BF326F7-8F42-47D2-8041-1BDDC628DD99}" type="slidenum">
              <a:rPr lang="ar-IQ" smtClean="0"/>
              <a:t>‹#›</a:t>
            </a:fld>
            <a:endParaRPr lang="ar-IQ"/>
          </a:p>
        </p:txBody>
      </p:sp>
    </p:spTree>
    <p:extLst>
      <p:ext uri="{BB962C8B-B14F-4D97-AF65-F5344CB8AC3E}">
        <p14:creationId xmlns:p14="http://schemas.microsoft.com/office/powerpoint/2010/main" val="2071849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24D644-A4AC-4B47-9DAF-B2656CE1B3DA}" type="datetimeFigureOut">
              <a:rPr lang="ar-IQ" smtClean="0"/>
              <a:t>27/04/1440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BF326F7-8F42-47D2-8041-1BDDC628DD99}" type="slidenum">
              <a:rPr lang="ar-IQ" smtClean="0"/>
              <a:t>‹#›</a:t>
            </a:fld>
            <a:endParaRPr lang="ar-IQ"/>
          </a:p>
        </p:txBody>
      </p:sp>
    </p:spTree>
    <p:extLst>
      <p:ext uri="{BB962C8B-B14F-4D97-AF65-F5344CB8AC3E}">
        <p14:creationId xmlns:p14="http://schemas.microsoft.com/office/powerpoint/2010/main" val="2333310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24D644-A4AC-4B47-9DAF-B2656CE1B3DA}" type="datetimeFigureOut">
              <a:rPr lang="ar-IQ" smtClean="0"/>
              <a:t>27/04/1440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BF326F7-8F42-47D2-8041-1BDDC628DD99}" type="slidenum">
              <a:rPr lang="ar-IQ" smtClean="0"/>
              <a:t>‹#›</a:t>
            </a:fld>
            <a:endParaRPr lang="ar-IQ"/>
          </a:p>
        </p:txBody>
      </p:sp>
    </p:spTree>
    <p:extLst>
      <p:ext uri="{BB962C8B-B14F-4D97-AF65-F5344CB8AC3E}">
        <p14:creationId xmlns:p14="http://schemas.microsoft.com/office/powerpoint/2010/main" val="2066425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E24D644-A4AC-4B47-9DAF-B2656CE1B3DA}" type="datetimeFigureOut">
              <a:rPr lang="ar-IQ" smtClean="0"/>
              <a:t>27/04/1440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BF326F7-8F42-47D2-8041-1BDDC628DD99}" type="slidenum">
              <a:rPr lang="ar-IQ" smtClean="0"/>
              <a:t>‹#›</a:t>
            </a:fld>
            <a:endParaRPr lang="ar-IQ"/>
          </a:p>
        </p:txBody>
      </p:sp>
    </p:spTree>
    <p:extLst>
      <p:ext uri="{BB962C8B-B14F-4D97-AF65-F5344CB8AC3E}">
        <p14:creationId xmlns:p14="http://schemas.microsoft.com/office/powerpoint/2010/main" val="3997202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ar-IQ" sz="3600" b="1" dirty="0" smtClean="0">
                <a:solidFill>
                  <a:srgbClr val="FFFF00"/>
                </a:solidFill>
              </a:rPr>
              <a:t>الحمل </a:t>
            </a:r>
            <a:r>
              <a:rPr lang="ar-IQ" sz="3600" b="1" dirty="0" err="1" smtClean="0">
                <a:solidFill>
                  <a:srgbClr val="FFFF00"/>
                </a:solidFill>
              </a:rPr>
              <a:t>الزئد</a:t>
            </a:r>
            <a:endParaRPr lang="ar-IQ" sz="3600" b="1"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r>
              <a:rPr lang="ar-IQ" b="1" dirty="0"/>
              <a:t>الحمل الزائد مفهومه واسبابه واعراضه وعلاجه</a:t>
            </a:r>
            <a:endParaRPr lang="en-US" dirty="0"/>
          </a:p>
          <a:p>
            <a:r>
              <a:rPr lang="ar-IQ" dirty="0"/>
              <a:t>يقصد (بالحمل الزائد) هو الجهد البدني والعصبي الذي يزيد بدرجة كبيرة عن مقدار ما يستطيع الفرد الرياضي تحمله.</a:t>
            </a:r>
            <a:endParaRPr lang="en-US" dirty="0"/>
          </a:p>
          <a:p>
            <a:r>
              <a:rPr lang="ar-IQ" dirty="0"/>
              <a:t>هو ظاهرة تحدث نتيجة تراكم اخطاء في عملية التدريب او خارجها من خلال رفع الحمل الى اعلى من حدود مقدرة الرياضي بكثير مما يؤدي الى حدوث ظاهرة الحمل الزائد. وينظر الى الحمل الزائد على انه ظاهرة معوقة للنشاط البدني والعصبي للرياضي, ويؤدي الى هبوط مستوى كفاءته وفاعليته وغالبا ما تحدث ظاهرة الحمل الزائد كنتيجة لعوامل متعددة من اهمها </a:t>
            </a:r>
            <a:r>
              <a:rPr lang="ar-IQ" dirty="0" err="1"/>
              <a:t>مايلي</a:t>
            </a:r>
            <a:endParaRPr lang="en-US" dirty="0"/>
          </a:p>
          <a:p>
            <a:pPr lvl="0"/>
            <a:r>
              <a:rPr lang="ar-IQ" dirty="0"/>
              <a:t>سوء تشكيل حمل التدريب  2- العوامل الخارجية</a:t>
            </a:r>
            <a:endParaRPr lang="en-US" dirty="0"/>
          </a:p>
        </p:txBody>
      </p:sp>
    </p:spTree>
    <p:extLst>
      <p:ext uri="{BB962C8B-B14F-4D97-AF65-F5344CB8AC3E}">
        <p14:creationId xmlns:p14="http://schemas.microsoft.com/office/powerpoint/2010/main" val="2653530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79653"/>
            <a:ext cx="4572000" cy="7017306"/>
          </a:xfrm>
          <a:prstGeom prst="rect">
            <a:avLst/>
          </a:prstGeom>
        </p:spPr>
        <p:txBody>
          <a:bodyPr>
            <a:spAutoFit/>
          </a:bodyPr>
          <a:lstStyle/>
          <a:p>
            <a:pPr lvl="0"/>
            <a:r>
              <a:rPr lang="ar-IQ" b="1" u="sng" dirty="0"/>
              <a:t>سوء تشكيل حمل التدريب</a:t>
            </a:r>
            <a:r>
              <a:rPr lang="ar-IQ" b="1" dirty="0"/>
              <a:t> </a:t>
            </a:r>
            <a:endParaRPr lang="en-US" dirty="0"/>
          </a:p>
          <a:p>
            <a:pPr lvl="0"/>
            <a:r>
              <a:rPr lang="ar-IQ" dirty="0"/>
              <a:t>محاولة المدرب الارتفاع بحمل التدريب الى اعلى من مقدرة الرياضي القصوى بدرجة عالية.</a:t>
            </a:r>
            <a:endParaRPr lang="en-US" dirty="0"/>
          </a:p>
          <a:p>
            <a:pPr lvl="0"/>
            <a:r>
              <a:rPr lang="ar-IQ" dirty="0"/>
              <a:t>الارتفاع المفاجئ بحمل التدريب كما هو الحال عند التدريب بعد فترة طويلة من الراحة.</a:t>
            </a:r>
            <a:endParaRPr lang="en-US" dirty="0"/>
          </a:p>
          <a:p>
            <a:pPr lvl="0"/>
            <a:r>
              <a:rPr lang="ar-IQ" dirty="0"/>
              <a:t>سوء تشكيل حمل التدريب في ضوء دورات الحمل لهدف معين وعدم ادخال بعض عوامل التغيير والتشويق.</a:t>
            </a:r>
            <a:endParaRPr lang="en-US" dirty="0"/>
          </a:p>
          <a:p>
            <a:pPr lvl="0"/>
            <a:r>
              <a:rPr lang="ar-IQ" dirty="0"/>
              <a:t>سوء تشكيل فترات الراحة.</a:t>
            </a:r>
            <a:endParaRPr lang="en-US" dirty="0"/>
          </a:p>
          <a:p>
            <a:pPr lvl="0"/>
            <a:r>
              <a:rPr lang="ar-IQ" dirty="0"/>
              <a:t>عدم تشكيل حمل التدريب بما يتناسب مع طريقة التدريب المستخدمة مثلا(التدريب </a:t>
            </a:r>
            <a:r>
              <a:rPr lang="ar-IQ" dirty="0" err="1"/>
              <a:t>الفتري</a:t>
            </a:r>
            <a:r>
              <a:rPr lang="ar-IQ" dirty="0"/>
              <a:t>, الدائري).</a:t>
            </a:r>
            <a:endParaRPr lang="en-US" dirty="0"/>
          </a:p>
          <a:p>
            <a:pPr lvl="0"/>
            <a:r>
              <a:rPr lang="ar-IQ" dirty="0"/>
              <a:t>الافراط والمشاركة في المباريات بصرة مغل فيها وخاصة عندما يكون هناك تنقل لمسافات بعيدة.</a:t>
            </a:r>
            <a:endParaRPr lang="en-US" dirty="0"/>
          </a:p>
          <a:p>
            <a:pPr lvl="0"/>
            <a:r>
              <a:rPr lang="ar-IQ" b="1" u="sng" dirty="0"/>
              <a:t>العوامل الخارجية</a:t>
            </a:r>
            <a:r>
              <a:rPr lang="ar-IQ" b="1" dirty="0"/>
              <a:t> </a:t>
            </a:r>
            <a:endParaRPr lang="en-US" dirty="0"/>
          </a:p>
          <a:p>
            <a:r>
              <a:rPr lang="ar-IQ" dirty="0"/>
              <a:t>وهي العوامل الخارجة عن نطاق النشاط الرياضي والتي تساهم في زيادة احتمال عدم قدرة الفرد على تحمل جهد التدريب ومن اهمها </a:t>
            </a:r>
            <a:r>
              <a:rPr lang="ar-IQ" dirty="0" err="1"/>
              <a:t>مايرتبط</a:t>
            </a:r>
            <a:r>
              <a:rPr lang="ar-IQ" dirty="0"/>
              <a:t> بأسلوب حياة الفرد وبمختلف النواحي البيئة وبالحالة الصحية والتي نلخصها بما يلي.</a:t>
            </a:r>
            <a:endParaRPr lang="en-US" dirty="0"/>
          </a:p>
          <a:p>
            <a:pPr lvl="0"/>
            <a:r>
              <a:rPr lang="ar-IQ" dirty="0"/>
              <a:t>اسلوب حياة الفرد</a:t>
            </a:r>
            <a:endParaRPr lang="en-US" dirty="0"/>
          </a:p>
          <a:p>
            <a:pPr lvl="0"/>
            <a:r>
              <a:rPr lang="ar-IQ" dirty="0"/>
              <a:t>الراحة الليلية غير الكافية</a:t>
            </a:r>
            <a:endParaRPr lang="en-US" dirty="0"/>
          </a:p>
          <a:p>
            <a:pPr lvl="0"/>
            <a:r>
              <a:rPr lang="ar-IQ" dirty="0"/>
              <a:t>عدم انتظام الحياة اليومية</a:t>
            </a:r>
            <a:endParaRPr lang="en-US" dirty="0"/>
          </a:p>
          <a:p>
            <a:pPr lvl="0"/>
            <a:r>
              <a:rPr lang="ar-IQ" dirty="0"/>
              <a:t>تعاطي المشروبات الكحولية والمواد </a:t>
            </a:r>
            <a:r>
              <a:rPr lang="ar-IQ" dirty="0" err="1"/>
              <a:t>المنبهه</a:t>
            </a:r>
            <a:r>
              <a:rPr lang="ar-IQ" dirty="0"/>
              <a:t> مثل الكوكائين الموجود </a:t>
            </a:r>
            <a:r>
              <a:rPr lang="ar-IQ" dirty="0" err="1"/>
              <a:t>بالقهوه</a:t>
            </a:r>
            <a:endParaRPr lang="en-US" dirty="0"/>
          </a:p>
          <a:p>
            <a:pPr lvl="0"/>
            <a:r>
              <a:rPr lang="ar-IQ" dirty="0"/>
              <a:t>الحيات الجنسية غير منتظمة</a:t>
            </a:r>
            <a:endParaRPr lang="en-US" dirty="0"/>
          </a:p>
          <a:p>
            <a:pPr lvl="0"/>
            <a:r>
              <a:rPr lang="ar-IQ" dirty="0"/>
              <a:t>سوء استخدام وقت الفراغ واوقات الراحة</a:t>
            </a:r>
            <a:endParaRPr lang="en-US" dirty="0"/>
          </a:p>
          <a:p>
            <a:pPr lvl="0" algn="just"/>
            <a:r>
              <a:rPr lang="ar-IQ" dirty="0"/>
              <a:t>سوء التغذية</a:t>
            </a:r>
            <a:endParaRPr lang="en-US" dirty="0"/>
          </a:p>
        </p:txBody>
      </p:sp>
    </p:spTree>
    <p:extLst>
      <p:ext uri="{BB962C8B-B14F-4D97-AF65-F5344CB8AC3E}">
        <p14:creationId xmlns:p14="http://schemas.microsoft.com/office/powerpoint/2010/main" val="754062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305342"/>
            <a:ext cx="4572000" cy="5016758"/>
          </a:xfrm>
          <a:prstGeom prst="rect">
            <a:avLst/>
          </a:prstGeom>
        </p:spPr>
        <p:txBody>
          <a:bodyPr>
            <a:spAutoFit/>
          </a:bodyPr>
          <a:lstStyle/>
          <a:p>
            <a:pPr lvl="0" algn="just"/>
            <a:r>
              <a:rPr lang="ar-IQ" sz="2000" dirty="0"/>
              <a:t>الاشتراطات البيئية</a:t>
            </a:r>
            <a:endParaRPr lang="en-US" sz="2000" dirty="0"/>
          </a:p>
          <a:p>
            <a:pPr lvl="0" algn="just"/>
            <a:r>
              <a:rPr lang="ar-IQ" sz="2000" dirty="0"/>
              <a:t>العلاقة السيئة المرتبطة بالمسكن مثل( الضوضاء, نقص التهوية والدفء)</a:t>
            </a:r>
            <a:endParaRPr lang="en-US" sz="2000" dirty="0"/>
          </a:p>
          <a:p>
            <a:pPr lvl="0" algn="just"/>
            <a:r>
              <a:rPr lang="ar-IQ" sz="2000" dirty="0"/>
              <a:t>التوتر العائلي بين الاب والام او الزوجة والاطفال</a:t>
            </a:r>
            <a:endParaRPr lang="en-US" sz="2000" dirty="0"/>
          </a:p>
          <a:p>
            <a:pPr lvl="0" algn="just"/>
            <a:r>
              <a:rPr lang="ar-IQ" sz="2000" dirty="0"/>
              <a:t>النزاع والمشاحنة مع الرؤساء او الزملاء بالعمل</a:t>
            </a:r>
            <a:endParaRPr lang="en-US" sz="2000" dirty="0"/>
          </a:p>
          <a:p>
            <a:pPr lvl="0" algn="just"/>
            <a:r>
              <a:rPr lang="ar-IQ" sz="2000" dirty="0"/>
              <a:t>ضعف المستوى الدراسي </a:t>
            </a:r>
            <a:r>
              <a:rPr lang="ar-IQ" sz="2000" dirty="0" err="1"/>
              <a:t>اة</a:t>
            </a:r>
            <a:r>
              <a:rPr lang="ar-IQ" sz="2000" dirty="0"/>
              <a:t> الاختبارات او الوظيفة</a:t>
            </a:r>
            <a:endParaRPr lang="en-US" sz="2000" dirty="0"/>
          </a:p>
          <a:p>
            <a:pPr lvl="0" algn="just"/>
            <a:r>
              <a:rPr lang="ar-IQ" sz="2000" dirty="0"/>
              <a:t>عدم وجود مستقبل مهني</a:t>
            </a:r>
            <a:endParaRPr lang="en-US" sz="2000" dirty="0"/>
          </a:p>
          <a:p>
            <a:pPr algn="just"/>
            <a:r>
              <a:rPr lang="en-US" sz="2000" dirty="0"/>
              <a:t> </a:t>
            </a:r>
          </a:p>
          <a:p>
            <a:pPr algn="just"/>
            <a:r>
              <a:rPr lang="ar-IQ" sz="2000" b="1" dirty="0"/>
              <a:t>                   </a:t>
            </a:r>
            <a:r>
              <a:rPr lang="ar-IQ" sz="2000" b="1" u="sng" dirty="0"/>
              <a:t>اعراض الحمل الزائد</a:t>
            </a:r>
            <a:endParaRPr lang="en-US" sz="2000" dirty="0"/>
          </a:p>
          <a:p>
            <a:pPr algn="just"/>
            <a:r>
              <a:rPr lang="ar-IQ" sz="2000" dirty="0"/>
              <a:t> يمكن التعرف على الحمل الزائد من خلال الاعراض التالية</a:t>
            </a:r>
            <a:endParaRPr lang="en-US" sz="2000" dirty="0"/>
          </a:p>
          <a:p>
            <a:pPr lvl="0" algn="just"/>
            <a:r>
              <a:rPr lang="ar-IQ" sz="2000" u="sng" dirty="0"/>
              <a:t>الاعراض النفسية</a:t>
            </a:r>
            <a:endParaRPr lang="en-US" sz="2000" dirty="0"/>
          </a:p>
          <a:p>
            <a:pPr lvl="0" algn="just"/>
            <a:r>
              <a:rPr lang="ar-IQ" sz="2000" dirty="0"/>
              <a:t>ارتفاع درجة التوتر بالتدريب والحياة اليومية</a:t>
            </a:r>
            <a:endParaRPr lang="en-US" sz="2000" dirty="0"/>
          </a:p>
          <a:p>
            <a:pPr lvl="0" algn="just"/>
            <a:r>
              <a:rPr lang="ar-IQ" sz="2000" dirty="0"/>
              <a:t>زيادة الميل للشجار والمشاحنة والحساسية عند الانتقاد</a:t>
            </a:r>
            <a:endParaRPr lang="en-US" sz="2000" dirty="0"/>
          </a:p>
          <a:p>
            <a:pPr lvl="0" algn="just"/>
            <a:r>
              <a:rPr lang="ar-IQ" sz="2000" dirty="0"/>
              <a:t>ضعف الصلة والعلاقة مع المدرب والزملاء</a:t>
            </a:r>
            <a:endParaRPr lang="en-US" sz="2000" dirty="0"/>
          </a:p>
          <a:p>
            <a:pPr lvl="0" algn="just"/>
            <a:r>
              <a:rPr lang="ar-IQ" sz="2000" dirty="0"/>
              <a:t>ضعف الدافعية وهبوط المستوى والاحساس بالضيق</a:t>
            </a:r>
            <a:endParaRPr lang="en-US" sz="2000" dirty="0"/>
          </a:p>
        </p:txBody>
      </p:sp>
    </p:spTree>
    <p:extLst>
      <p:ext uri="{BB962C8B-B14F-4D97-AF65-F5344CB8AC3E}">
        <p14:creationId xmlns:p14="http://schemas.microsoft.com/office/powerpoint/2010/main" val="3190233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028343"/>
            <a:ext cx="4572000" cy="4801314"/>
          </a:xfrm>
          <a:prstGeom prst="rect">
            <a:avLst/>
          </a:prstGeom>
        </p:spPr>
        <p:txBody>
          <a:bodyPr>
            <a:spAutoFit/>
          </a:bodyPr>
          <a:lstStyle/>
          <a:p>
            <a:pPr algn="just"/>
            <a:r>
              <a:rPr lang="ar-IQ" b="1" dirty="0"/>
              <a:t> </a:t>
            </a:r>
            <a:r>
              <a:rPr lang="ar-IQ" b="1" u="sng" dirty="0"/>
              <a:t>اعراض الحمل الزائد</a:t>
            </a:r>
            <a:endParaRPr lang="en-US" dirty="0"/>
          </a:p>
          <a:p>
            <a:pPr algn="just"/>
            <a:r>
              <a:rPr lang="ar-IQ" dirty="0"/>
              <a:t> يمكن التعرف على الحمل الزائد من خلال الاعراض التالية</a:t>
            </a:r>
            <a:endParaRPr lang="en-US" dirty="0"/>
          </a:p>
          <a:p>
            <a:pPr lvl="0" algn="just"/>
            <a:r>
              <a:rPr lang="ar-IQ" u="sng" dirty="0"/>
              <a:t>الاعراض النفسية</a:t>
            </a:r>
            <a:endParaRPr lang="en-US" dirty="0"/>
          </a:p>
          <a:p>
            <a:pPr lvl="0" algn="just"/>
            <a:r>
              <a:rPr lang="ar-IQ" dirty="0"/>
              <a:t>ارتفاع درجة التوتر بالتدريب والحياة اليومية</a:t>
            </a:r>
            <a:endParaRPr lang="en-US" dirty="0"/>
          </a:p>
          <a:p>
            <a:pPr lvl="0" algn="just"/>
            <a:r>
              <a:rPr lang="ar-IQ" dirty="0"/>
              <a:t>زيادة الميل للشجار والمشاحنة والحساسية عند الانتقاد</a:t>
            </a:r>
            <a:endParaRPr lang="en-US" dirty="0"/>
          </a:p>
          <a:p>
            <a:pPr lvl="0" algn="just"/>
            <a:r>
              <a:rPr lang="ar-IQ" dirty="0"/>
              <a:t>ضعف الصلة والعلاقة مع المدرب والزملاء</a:t>
            </a:r>
            <a:endParaRPr lang="en-US" dirty="0"/>
          </a:p>
          <a:p>
            <a:pPr lvl="0" algn="just"/>
            <a:r>
              <a:rPr lang="ar-IQ" dirty="0"/>
              <a:t>ضعف الدافعية وهبوط المستوى والاحساس بالضيق</a:t>
            </a:r>
            <a:endParaRPr lang="en-US" dirty="0"/>
          </a:p>
          <a:p>
            <a:pPr algn="just"/>
            <a:r>
              <a:rPr lang="en-US" dirty="0"/>
              <a:t> </a:t>
            </a:r>
          </a:p>
          <a:p>
            <a:pPr lvl="0" algn="just"/>
            <a:r>
              <a:rPr lang="ar-IQ" u="sng" dirty="0"/>
              <a:t>الاعراض المرتبطة بمستوى قدرات الفرد</a:t>
            </a:r>
            <a:endParaRPr lang="en-US" dirty="0"/>
          </a:p>
          <a:p>
            <a:pPr algn="just"/>
            <a:r>
              <a:rPr lang="ar-IQ" dirty="0"/>
              <a:t>وتشمل على التغيرات المرتبة بمستوى الاداء </a:t>
            </a:r>
            <a:r>
              <a:rPr lang="ar-IQ" dirty="0" err="1"/>
              <a:t>المهاري</a:t>
            </a:r>
            <a:r>
              <a:rPr lang="ar-IQ" dirty="0"/>
              <a:t> والبدني اثناء </a:t>
            </a:r>
            <a:r>
              <a:rPr lang="ar-IQ" dirty="0" err="1"/>
              <a:t>المبارات</a:t>
            </a:r>
            <a:r>
              <a:rPr lang="ar-IQ" dirty="0"/>
              <a:t> والمنافسة ويمكن </a:t>
            </a:r>
            <a:r>
              <a:rPr lang="ar-IQ" dirty="0" err="1"/>
              <a:t>نلخيصها</a:t>
            </a:r>
            <a:r>
              <a:rPr lang="ar-IQ" dirty="0"/>
              <a:t> بما يلي</a:t>
            </a:r>
            <a:endParaRPr lang="en-US" dirty="0"/>
          </a:p>
          <a:p>
            <a:pPr lvl="0" algn="just"/>
            <a:r>
              <a:rPr lang="ar-IQ" b="1" dirty="0"/>
              <a:t>مستوى الاداء </a:t>
            </a:r>
            <a:r>
              <a:rPr lang="ar-IQ" b="1" dirty="0" err="1"/>
              <a:t>المهاري</a:t>
            </a:r>
            <a:r>
              <a:rPr lang="ar-IQ" b="1" dirty="0"/>
              <a:t> </a:t>
            </a:r>
            <a:r>
              <a:rPr lang="ar-IQ" b="1" dirty="0" err="1"/>
              <a:t>والخططي</a:t>
            </a:r>
            <a:r>
              <a:rPr lang="ar-IQ" b="1" dirty="0"/>
              <a:t> </a:t>
            </a:r>
            <a:endParaRPr lang="en-US" dirty="0"/>
          </a:p>
          <a:p>
            <a:pPr lvl="0" algn="just"/>
            <a:r>
              <a:rPr lang="ar-IQ" dirty="0"/>
              <a:t>نوعية الاداء اخطاء بدائية عند اداء المهارة و ضعف القدرة على الانتباه</a:t>
            </a:r>
            <a:endParaRPr lang="en-US" dirty="0"/>
          </a:p>
          <a:p>
            <a:pPr lvl="0" algn="just"/>
            <a:r>
              <a:rPr lang="ar-IQ" dirty="0"/>
              <a:t>ضعف الانسياب الحركي للمهارة وفقدان التوقيت المناسب</a:t>
            </a:r>
            <a:endParaRPr lang="en-US" dirty="0"/>
          </a:p>
          <a:p>
            <a:pPr lvl="0" algn="just"/>
            <a:r>
              <a:rPr lang="ar-IQ" dirty="0"/>
              <a:t>عدم المقدرة على كشف وتصحيح الاخطاء بالتدريب والمنافسة</a:t>
            </a:r>
          </a:p>
        </p:txBody>
      </p:sp>
    </p:spTree>
    <p:extLst>
      <p:ext uri="{BB962C8B-B14F-4D97-AF65-F5344CB8AC3E}">
        <p14:creationId xmlns:p14="http://schemas.microsoft.com/office/powerpoint/2010/main" val="2555357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305342"/>
            <a:ext cx="4572000" cy="5324535"/>
          </a:xfrm>
          <a:prstGeom prst="rect">
            <a:avLst/>
          </a:prstGeom>
        </p:spPr>
        <p:txBody>
          <a:bodyPr>
            <a:spAutoFit/>
          </a:bodyPr>
          <a:lstStyle/>
          <a:p>
            <a:pPr lvl="0" algn="just"/>
            <a:r>
              <a:rPr lang="ar-IQ" sz="2000" b="1" dirty="0"/>
              <a:t>مستوى الاداء </a:t>
            </a:r>
            <a:r>
              <a:rPr lang="ar-IQ" sz="2000" b="1" dirty="0" err="1"/>
              <a:t>المهاري</a:t>
            </a:r>
            <a:r>
              <a:rPr lang="ar-IQ" sz="2000" b="1" dirty="0"/>
              <a:t> </a:t>
            </a:r>
            <a:r>
              <a:rPr lang="ar-IQ" sz="2000" b="1" dirty="0" err="1"/>
              <a:t>والخططي</a:t>
            </a:r>
            <a:r>
              <a:rPr lang="ar-IQ" sz="2000" b="1" dirty="0"/>
              <a:t> </a:t>
            </a:r>
            <a:endParaRPr lang="en-US" sz="2000" dirty="0"/>
          </a:p>
          <a:p>
            <a:pPr lvl="0" algn="just"/>
            <a:r>
              <a:rPr lang="ar-IQ" sz="2000" dirty="0"/>
              <a:t>نوعية الاداء اخطاء بدائية عند اداء المهارة و ضعف القدرة على الانتباه</a:t>
            </a:r>
            <a:endParaRPr lang="en-US" sz="2000" dirty="0"/>
          </a:p>
          <a:p>
            <a:pPr lvl="0" algn="just"/>
            <a:r>
              <a:rPr lang="ar-IQ" sz="2000" dirty="0"/>
              <a:t>ضعف الانسياب الحركي للمهارة وفقدان التوقيت المناسب</a:t>
            </a:r>
            <a:endParaRPr lang="en-US" sz="2000" dirty="0"/>
          </a:p>
          <a:p>
            <a:pPr lvl="0" algn="just"/>
            <a:r>
              <a:rPr lang="ar-IQ" sz="2000" dirty="0"/>
              <a:t>عدم المقدرة على كشف وتصحيح الاخطاء بالتدريب والمنافسة</a:t>
            </a:r>
            <a:endParaRPr lang="en-US" sz="2000" dirty="0"/>
          </a:p>
          <a:p>
            <a:pPr lvl="0" algn="just"/>
            <a:r>
              <a:rPr lang="ar-IQ" sz="2000" b="1" dirty="0"/>
              <a:t>مستوى الاداء البدني</a:t>
            </a:r>
            <a:endParaRPr lang="en-US" sz="2000" dirty="0"/>
          </a:p>
          <a:p>
            <a:pPr lvl="0" algn="just"/>
            <a:r>
              <a:rPr lang="ar-IQ" sz="2000" dirty="0"/>
              <a:t>هبوط في مستوى التحمل والمطالبة بفترات راحة</a:t>
            </a:r>
            <a:endParaRPr lang="en-US" sz="2000" dirty="0"/>
          </a:p>
          <a:p>
            <a:pPr lvl="0" algn="just"/>
            <a:r>
              <a:rPr lang="ar-IQ" sz="2000" dirty="0"/>
              <a:t>نقص في سرعة الاستجابة والتلبية</a:t>
            </a:r>
            <a:endParaRPr lang="en-US" sz="2000" dirty="0"/>
          </a:p>
          <a:p>
            <a:pPr lvl="0" algn="just"/>
            <a:r>
              <a:rPr lang="ar-IQ" sz="2000" dirty="0"/>
              <a:t>انخفاض في معدل السرعة وهبوط في مستوى القوة</a:t>
            </a:r>
            <a:endParaRPr lang="en-US" sz="2000" dirty="0"/>
          </a:p>
          <a:p>
            <a:pPr lvl="0" algn="just"/>
            <a:r>
              <a:rPr lang="ar-IQ" sz="2000" b="1" dirty="0"/>
              <a:t>الاعراض الوظيفية والجسمية</a:t>
            </a:r>
            <a:endParaRPr lang="en-US" sz="2000" dirty="0"/>
          </a:p>
          <a:p>
            <a:pPr lvl="0" algn="just"/>
            <a:r>
              <a:rPr lang="ar-IQ" sz="2000" dirty="0"/>
              <a:t>الارق وعدم المقدرة على النوم وفقدان الشهية وقلة الاكل</a:t>
            </a:r>
            <a:endParaRPr lang="en-US" sz="2000" dirty="0"/>
          </a:p>
          <a:p>
            <a:pPr lvl="0" algn="just"/>
            <a:r>
              <a:rPr lang="ar-IQ" sz="2000" dirty="0"/>
              <a:t>عدم انتظام وظائف المعدة والامعاء والاحساس بالدوار</a:t>
            </a:r>
            <a:endParaRPr lang="en-US" sz="2000" dirty="0"/>
          </a:p>
          <a:p>
            <a:pPr lvl="0" algn="just"/>
            <a:r>
              <a:rPr lang="ar-IQ" sz="2000" dirty="0"/>
              <a:t>نقص في السعة الحيوية للرئتين و طول فترة استعادة النبض للحالة الاعتيادية</a:t>
            </a:r>
            <a:endParaRPr lang="en-US" sz="2000" dirty="0"/>
          </a:p>
        </p:txBody>
      </p:sp>
    </p:spTree>
    <p:extLst>
      <p:ext uri="{BB962C8B-B14F-4D97-AF65-F5344CB8AC3E}">
        <p14:creationId xmlns:p14="http://schemas.microsoft.com/office/powerpoint/2010/main" val="2164423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720840"/>
            <a:ext cx="4572000" cy="4093428"/>
          </a:xfrm>
          <a:prstGeom prst="rect">
            <a:avLst/>
          </a:prstGeom>
        </p:spPr>
        <p:txBody>
          <a:bodyPr>
            <a:spAutoFit/>
          </a:bodyPr>
          <a:lstStyle/>
          <a:p>
            <a:pPr algn="just"/>
            <a:r>
              <a:rPr lang="ar-IQ" sz="2000" b="1" dirty="0"/>
              <a:t>علاج الحمل الزائد</a:t>
            </a:r>
            <a:endParaRPr lang="en-US" sz="2000" dirty="0"/>
          </a:p>
          <a:p>
            <a:pPr algn="just"/>
            <a:r>
              <a:rPr lang="ar-IQ" sz="2000" dirty="0"/>
              <a:t> من الاهمية على المدرب ان يلاحظ ظاهرة الحمل الزائد عند لاعبيه حتى يتمكن من سرعة تحديد الاعراض الاولى لزيادة الحمل والمبادرة </a:t>
            </a:r>
            <a:r>
              <a:rPr lang="ar-IQ" sz="2000" dirty="0" err="1"/>
              <a:t>بالاجراء</a:t>
            </a:r>
            <a:r>
              <a:rPr lang="ar-IQ" sz="2000" dirty="0"/>
              <a:t> اللازم لتدارك عواقب النتائج المترتبة على ذلك .</a:t>
            </a:r>
            <a:endParaRPr lang="en-US" sz="2000" dirty="0"/>
          </a:p>
          <a:p>
            <a:pPr algn="just"/>
            <a:r>
              <a:rPr lang="ar-IQ" sz="2000" dirty="0"/>
              <a:t>ويجب مراعات منح الرياضي الوقت اللازم للراحة مع عدم اشراكه في التدريب او المنافسة طوال هذه الفترة </a:t>
            </a:r>
            <a:r>
              <a:rPr lang="ar-IQ" sz="2000" dirty="0" err="1"/>
              <a:t>بالاضافة</a:t>
            </a:r>
            <a:r>
              <a:rPr lang="ar-IQ" sz="2000" dirty="0"/>
              <a:t> الى ضرورة التعرف على اسباب هذه الظاهرة ومحاولة تلافيها , وينصح الخبراء في مجال علم النفس والتدريب الرياضي بأن يكون هناك تدريب خاص لهؤلاء يتضمن فترة راحة ايجابية طويلة والاكثار من تمرينات التهدئة والحمل على خفض الحمل البدني او النفسي والاكثار من فترة </a:t>
            </a:r>
          </a:p>
        </p:txBody>
      </p:sp>
    </p:spTree>
    <p:extLst>
      <p:ext uri="{BB962C8B-B14F-4D97-AF65-F5344CB8AC3E}">
        <p14:creationId xmlns:p14="http://schemas.microsoft.com/office/powerpoint/2010/main" val="2411569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720840"/>
            <a:ext cx="4572000" cy="4401205"/>
          </a:xfrm>
          <a:prstGeom prst="rect">
            <a:avLst/>
          </a:prstGeom>
        </p:spPr>
        <p:txBody>
          <a:bodyPr>
            <a:spAutoFit/>
          </a:bodyPr>
          <a:lstStyle/>
          <a:p>
            <a:pPr algn="just"/>
            <a:r>
              <a:rPr lang="ar-IQ" sz="2000" dirty="0"/>
              <a:t>الراحة وعدم السماح للفرد بالاشتراك في المنافسات </a:t>
            </a:r>
            <a:r>
              <a:rPr lang="ar-IQ" sz="2000" dirty="0" err="1"/>
              <a:t>بالاضافة</a:t>
            </a:r>
            <a:r>
              <a:rPr lang="ar-IQ" sz="2000" dirty="0"/>
              <a:t> الى العناية بالتغذية تحت ارشادات طبيب متخصص واستخدام العلاج الطبيعي كالسباحة والتدليك وحمامات الساونا.</a:t>
            </a:r>
            <a:endParaRPr lang="en-US" sz="2000" dirty="0"/>
          </a:p>
          <a:p>
            <a:pPr algn="just"/>
            <a:r>
              <a:rPr lang="ar-IQ" sz="2000" dirty="0"/>
              <a:t>وكذلك على المدرب ان يحاول العناية التامة والشاملة للرياضي لغرض تقويته وارجاع ثقته بنفسه ورفع روحه المعنوية واقناعه ان هذه الحالة لم تدوم لفترة طويله بل سرعان ما يعود لحالته ومستواه السابق وذلك بعد الانتهاء من فترة العلاج ويجب على المدرب ان يتأكد من عودة الرياضي لحالته الجيدة وان يكون حذرا من محاولات اللاعبين قبل الشفاء التام بالعودة لمزاولة الحمل التدريبي لان فيها مخاطر على الرياضي اما العلاج الطبي فيترك الى الطبيب المختص او التعاون التام بين الطبيب والمدرب.</a:t>
            </a:r>
            <a:endParaRPr lang="en-US" sz="2000" dirty="0"/>
          </a:p>
        </p:txBody>
      </p:sp>
    </p:spTree>
    <p:extLst>
      <p:ext uri="{BB962C8B-B14F-4D97-AF65-F5344CB8AC3E}">
        <p14:creationId xmlns:p14="http://schemas.microsoft.com/office/powerpoint/2010/main" val="1713797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615</Words>
  <Application>Microsoft Office PowerPoint</Application>
  <PresentationFormat>عرض على الشاشة (3:4)‏</PresentationFormat>
  <Paragraphs>66</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Office Theme</vt:lpstr>
      <vt:lpstr>الحمل الزئد</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Dr. Adel</cp:lastModifiedBy>
  <cp:revision>27</cp:revision>
  <dcterms:created xsi:type="dcterms:W3CDTF">2015-10-25T16:16:53Z</dcterms:created>
  <dcterms:modified xsi:type="dcterms:W3CDTF">2019-01-04T18:16:24Z</dcterms:modified>
</cp:coreProperties>
</file>